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2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AE6073-D47D-4E84-85BA-D5B6408964C5}" v="6" dt="2018-10-29T12:13:05.288"/>
    <p1510:client id="{E70629C9-38C6-0D0E-037C-2E16FF225095}" v="11" dt="2018-10-29T16:07:17.501"/>
    <p1510:client id="{2BE5EAFC-ED27-9ADB-B182-E4EAB3C4A4BE}" v="5" dt="2018-10-30T13:35:53.115"/>
    <p1510:client id="{D29DC31F-E1E5-CF90-2D50-3B44D82EA221}" v="8" dt="2018-10-30T14:12:09.1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73" d="100"/>
          <a:sy n="73" d="100"/>
        </p:scale>
        <p:origin x="54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1707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533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2619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778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1150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310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118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340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293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235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006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606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24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9972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6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26B4A6-75C9-49B0-ABCC-A06150946620}"/>
              </a:ext>
            </a:extLst>
          </p:cNvPr>
          <p:cNvSpPr txBox="1"/>
          <p:nvPr/>
        </p:nvSpPr>
        <p:spPr>
          <a:xfrm>
            <a:off x="697536" y="2864149"/>
            <a:ext cx="5781890" cy="6554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dirty="0" err="1">
                <a:solidFill>
                  <a:srgbClr val="000000"/>
                </a:solidFill>
                <a:latin typeface="Century Gothic"/>
                <a:ea typeface="+mj-ea"/>
                <a:cs typeface="+mj-cs"/>
              </a:rPr>
              <a:t>ncca</a:t>
            </a:r>
            <a:r>
              <a:rPr lang="en-US" sz="3600" b="1" kern="1200" dirty="0">
                <a:solidFill>
                  <a:srgbClr val="000000"/>
                </a:solidFill>
                <a:latin typeface="Century Gothic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rgbClr val="000000"/>
                </a:solidFill>
                <a:latin typeface="Century Gothic"/>
                <a:ea typeface="+mj-ea"/>
                <a:cs typeface="+mj-cs"/>
              </a:rPr>
              <a:t>RenderFarm</a:t>
            </a:r>
            <a:r>
              <a:rPr lang="en-US" sz="3600" b="1" kern="1200" dirty="0">
                <a:solidFill>
                  <a:srgbClr val="000000"/>
                </a:solidFill>
                <a:latin typeface="Century Gothic"/>
                <a:ea typeface="+mj-ea"/>
                <a:cs typeface="+mj-cs"/>
              </a:rPr>
              <a:t> Tool</a:t>
            </a:r>
            <a:endParaRPr lang="en-US" sz="3600" kern="1200">
              <a:solidFill>
                <a:srgbClr val="000000"/>
              </a:solidFill>
              <a:latin typeface="Century Gothic"/>
              <a:ea typeface="+mj-ea"/>
              <a:cs typeface="+mj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7841" y="3134893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b="1">
                <a:solidFill>
                  <a:srgbClr val="000000"/>
                </a:solidFill>
                <a:latin typeface="Century Gothic"/>
                <a:cs typeface="Calibri"/>
              </a:rPr>
              <a:t>Maya: Arnold</a:t>
            </a:r>
            <a:endParaRPr lang="en-US" sz="1800" b="1" kern="1200">
              <a:solidFill>
                <a:srgbClr val="000000"/>
              </a:solidFill>
              <a:latin typeface="Century Gothic"/>
              <a:cs typeface="Calibri"/>
            </a:endParaRPr>
          </a:p>
        </p:txBody>
      </p:sp>
      <p:sp>
        <p:nvSpPr>
          <p:cNvPr id="29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7121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25">
            <a:extLst>
              <a:ext uri="{FF2B5EF4-FFF2-40B4-BE49-F238E27FC236}">
                <a16:creationId xmlns:a16="http://schemas.microsoft.com/office/drawing/2014/main" id="{4F72F23D-CAC5-4F82-BC1C-2EB83D45C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1260000">
            <a:off x="8663237" y="2745707"/>
            <a:ext cx="2338471" cy="194142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AD4B514-EB9B-4098-990B-F1C977BBC4BC}"/>
              </a:ext>
            </a:extLst>
          </p:cNvPr>
          <p:cNvSpPr txBox="1"/>
          <p:nvPr/>
        </p:nvSpPr>
        <p:spPr>
          <a:xfrm>
            <a:off x="700505" y="5038557"/>
            <a:ext cx="2743200" cy="88036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err="1">
                <a:latin typeface="Century Gothic"/>
              </a:rPr>
              <a:t>Constantinos</a:t>
            </a:r>
            <a:r>
              <a:rPr lang="en-US" dirty="0">
                <a:latin typeface="Century Gothic"/>
                <a:cs typeface="Calibri"/>
              </a:rPr>
              <a:t> </a:t>
            </a:r>
            <a:r>
              <a:rPr lang="en-US" err="1">
                <a:latin typeface="Century Gothic"/>
                <a:cs typeface="Calibri"/>
              </a:rPr>
              <a:t>Glynos</a:t>
            </a:r>
            <a:endParaRPr lang="en-US">
              <a:latin typeface="Century Gothic"/>
            </a:endParaRPr>
          </a:p>
          <a:p>
            <a:pPr>
              <a:lnSpc>
                <a:spcPct val="150000"/>
              </a:lnSpc>
            </a:pPr>
            <a:r>
              <a:rPr lang="en-US" err="1">
                <a:latin typeface="Century Gothic"/>
                <a:cs typeface="Calibri"/>
              </a:rPr>
              <a:t>Michail</a:t>
            </a:r>
            <a:r>
              <a:rPr lang="en-US" dirty="0">
                <a:latin typeface="Century Gothic"/>
                <a:cs typeface="Calibri"/>
              </a:rPr>
              <a:t> </a:t>
            </a:r>
            <a:r>
              <a:rPr lang="en-US" err="1">
                <a:latin typeface="Century Gothic"/>
                <a:cs typeface="Calibri"/>
              </a:rPr>
              <a:t>Agoulas</a:t>
            </a:r>
            <a:endParaRPr lang="en-US">
              <a:latin typeface="Century Gothic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27558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EECA-655B-4D3A-83EC-D66E5A1A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615" y="1708707"/>
            <a:ext cx="4320468" cy="46839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  <a:cs typeface="Calibri"/>
              </a:rPr>
              <a:t>The tool will check if you have any existing directories with the same name on the server and prompt for action (replace or rename).</a:t>
            </a: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  <a:cs typeface="Calibri"/>
              </a:rPr>
              <a:t>Enter your </a:t>
            </a:r>
            <a:r>
              <a:rPr lang="en-US" sz="2000">
                <a:solidFill>
                  <a:schemeClr val="accent1"/>
                </a:solidFill>
                <a:latin typeface="Century Gothic"/>
                <a:cs typeface="Calibri"/>
              </a:rPr>
              <a:t>password </a:t>
            </a:r>
            <a:r>
              <a:rPr lang="en-US" sz="2000">
                <a:latin typeface="Century Gothic"/>
                <a:cs typeface="Calibri"/>
              </a:rPr>
              <a:t>again to upload your project directory onto the tete server.</a:t>
            </a:r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949CC7-CA2F-4420-9A14-C5E29B40102B}"/>
              </a:ext>
            </a:extLst>
          </p:cNvPr>
          <p:cNvSpPr txBox="1">
            <a:spLocks/>
          </p:cNvSpPr>
          <p:nvPr/>
        </p:nvSpPr>
        <p:spPr>
          <a:xfrm>
            <a:off x="-3896" y="-1278"/>
            <a:ext cx="4991118" cy="142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entury Gothic"/>
              </a:rPr>
              <a:t>Using the tool</a:t>
            </a:r>
            <a:endParaRPr lang="en-US" dirty="0"/>
          </a:p>
        </p:txBody>
      </p:sp>
      <p:pic>
        <p:nvPicPr>
          <p:cNvPr id="4" name="Picture 4" descr="A screenshot of a computer&#10;&#10;Description generated with high confidence">
            <a:extLst>
              <a:ext uri="{FF2B5EF4-FFF2-40B4-BE49-F238E27FC236}">
                <a16:creationId xmlns:a16="http://schemas.microsoft.com/office/drawing/2014/main" id="{37E44EA2-B446-4E25-B55E-A2BDF82A2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8401" y="1082181"/>
            <a:ext cx="7208251" cy="577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206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EECA-655B-4D3A-83EC-D66E5A1A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615" y="1708707"/>
            <a:ext cx="4320468" cy="475080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  <a:cs typeface="Calibri"/>
              </a:rPr>
              <a:t>Once the files are uploaded, the tool will prompt for a quota check on the server.</a:t>
            </a: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  <a:cs typeface="Calibri"/>
              </a:rPr>
              <a:t>If you do not have enough disk space (quota) available on the server, your renders will not be saved anywhere.</a:t>
            </a:r>
            <a:endParaRPr lang="en-US">
              <a:latin typeface="Calibri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>
                <a:solidFill>
                  <a:schemeClr val="accent1"/>
                </a:solidFill>
                <a:latin typeface="Century Gothic"/>
              </a:rPr>
              <a:t>Skip </a:t>
            </a:r>
            <a:r>
              <a:rPr lang="en-US" sz="2000">
                <a:latin typeface="Century Gothic"/>
              </a:rPr>
              <a:t>online quota check </a:t>
            </a:r>
            <a:r>
              <a:rPr lang="en-US" sz="2000" u="sng">
                <a:latin typeface="Century Gothic"/>
              </a:rPr>
              <a:t>iff</a:t>
            </a:r>
            <a:r>
              <a:rPr lang="en-US" sz="2000">
                <a:latin typeface="Century Gothic"/>
              </a:rPr>
              <a:t> you are sure you have enough space available.</a:t>
            </a:r>
            <a:endParaRPr lang="en-US" sz="2000" dirty="0">
              <a:latin typeface="Century Gothic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949CC7-CA2F-4420-9A14-C5E29B40102B}"/>
              </a:ext>
            </a:extLst>
          </p:cNvPr>
          <p:cNvSpPr txBox="1">
            <a:spLocks/>
          </p:cNvSpPr>
          <p:nvPr/>
        </p:nvSpPr>
        <p:spPr>
          <a:xfrm>
            <a:off x="-3896" y="-1278"/>
            <a:ext cx="5311960" cy="142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entury Gothic"/>
              </a:rPr>
              <a:t>Using the tool</a:t>
            </a:r>
            <a:endParaRPr lang="en-US" dirty="0"/>
          </a:p>
        </p:txBody>
      </p:sp>
      <p:pic>
        <p:nvPicPr>
          <p:cNvPr id="2" name="Picture 4" descr="A circuit board&#10;&#10;Description generated with high confidence">
            <a:extLst>
              <a:ext uri="{FF2B5EF4-FFF2-40B4-BE49-F238E27FC236}">
                <a16:creationId xmlns:a16="http://schemas.microsoft.com/office/drawing/2014/main" id="{3933EA38-CC33-415B-9CAF-71C8DEBEF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9243" y="2722"/>
            <a:ext cx="6887410" cy="685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049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EECA-655B-4D3A-83EC-D66E5A1A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562" y="1869128"/>
            <a:ext cx="4320468" cy="40690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  <a:cs typeface="Calibri"/>
              </a:rPr>
              <a:t>Set your </a:t>
            </a:r>
            <a:r>
              <a:rPr lang="en-US" sz="2000">
                <a:solidFill>
                  <a:schemeClr val="accent1"/>
                </a:solidFill>
                <a:latin typeface="Century Gothic"/>
                <a:cs typeface="Calibri"/>
              </a:rPr>
              <a:t>output renders directory</a:t>
            </a:r>
            <a:r>
              <a:rPr lang="en-US" sz="2000">
                <a:latin typeface="Century Gothic"/>
                <a:cs typeface="Calibri"/>
              </a:rPr>
              <a:t> if you don't want to use the default one.</a:t>
            </a: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</a:rPr>
              <a:t>Check the </a:t>
            </a:r>
            <a:r>
              <a:rPr lang="en-US" sz="2000">
                <a:solidFill>
                  <a:schemeClr val="accent1"/>
                </a:solidFill>
                <a:latin typeface="Century Gothic"/>
              </a:rPr>
              <a:t>Job info</a:t>
            </a:r>
            <a:r>
              <a:rPr lang="en-US" sz="2000">
                <a:latin typeface="Century Gothic"/>
              </a:rPr>
              <a:t> data before submitting the job to Qube.</a:t>
            </a: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</a:rPr>
              <a:t>Type </a:t>
            </a:r>
            <a:r>
              <a:rPr lang="en-US" sz="2000">
                <a:solidFill>
                  <a:schemeClr val="accent1"/>
                </a:solidFill>
                <a:latin typeface="Century Gothic"/>
              </a:rPr>
              <a:t>y</a:t>
            </a:r>
            <a:r>
              <a:rPr lang="en-US" sz="2000">
                <a:latin typeface="Century Gothic"/>
              </a:rPr>
              <a:t> and </a:t>
            </a:r>
            <a:r>
              <a:rPr lang="en-US" sz="2000">
                <a:solidFill>
                  <a:schemeClr val="accent1"/>
                </a:solidFill>
                <a:latin typeface="Century Gothic"/>
              </a:rPr>
              <a:t>Enter </a:t>
            </a:r>
            <a:r>
              <a:rPr lang="en-US" sz="2000">
                <a:latin typeface="Century Gothic"/>
              </a:rPr>
              <a:t>to continue.</a:t>
            </a:r>
            <a:endParaRPr lang="en-US" sz="2000" dirty="0">
              <a:latin typeface="Century Gothic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949CC7-CA2F-4420-9A14-C5E29B40102B}"/>
              </a:ext>
            </a:extLst>
          </p:cNvPr>
          <p:cNvSpPr txBox="1">
            <a:spLocks/>
          </p:cNvSpPr>
          <p:nvPr/>
        </p:nvSpPr>
        <p:spPr>
          <a:xfrm>
            <a:off x="-3896" y="-1278"/>
            <a:ext cx="5980381" cy="142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entury Gothic"/>
              </a:rPr>
              <a:t>Using the tool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B8724C0-E3AC-4666-8473-A882E97E2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664" y="243"/>
            <a:ext cx="6218989" cy="685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452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EECA-655B-4D3A-83EC-D66E5A1A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562" y="1668602"/>
            <a:ext cx="4320468" cy="481764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342900" indent="-342900">
              <a:lnSpc>
                <a:spcPct val="125000"/>
              </a:lnSpc>
            </a:pPr>
            <a:r>
              <a:rPr lang="en-US" sz="2000">
                <a:solidFill>
                  <a:schemeClr val="accent1"/>
                </a:solidFill>
                <a:latin typeface="Century Gothic"/>
                <a:cs typeface="Calibri"/>
              </a:rPr>
              <a:t>Wrangle </a:t>
            </a:r>
            <a:r>
              <a:rPr lang="en-US" sz="2000">
                <a:latin typeface="Century Gothic"/>
                <a:cs typeface="Calibri"/>
              </a:rPr>
              <a:t>your renders from the terminal.</a:t>
            </a: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</a:rPr>
              <a:t>At this point you can </a:t>
            </a:r>
            <a:r>
              <a:rPr lang="en-US" sz="2000">
                <a:solidFill>
                  <a:schemeClr val="accent1"/>
                </a:solidFill>
                <a:latin typeface="Century Gothic"/>
              </a:rPr>
              <a:t>safely close the terminal</a:t>
            </a:r>
            <a:r>
              <a:rPr lang="en-US" sz="2000">
                <a:latin typeface="Century Gothic"/>
              </a:rPr>
              <a:t> and wrangle your renders from </a:t>
            </a:r>
            <a:r>
              <a:rPr lang="en-US" sz="2000">
                <a:solidFill>
                  <a:schemeClr val="accent1"/>
                </a:solidFill>
                <a:latin typeface="Century Gothic"/>
              </a:rPr>
              <a:t>Qube</a:t>
            </a:r>
            <a:r>
              <a:rPr lang="en-US" sz="2000">
                <a:latin typeface="Century Gothic"/>
              </a:rPr>
              <a:t>. But it's advised that you leave the terminal open.</a:t>
            </a:r>
            <a:endParaRPr lang="en-US" sz="2000" dirty="0">
              <a:latin typeface="Century Gothic"/>
            </a:endParaRP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</a:rPr>
              <a:t>Now we </a:t>
            </a:r>
            <a:r>
              <a:rPr lang="en-US" sz="2000">
                <a:solidFill>
                  <a:schemeClr val="accent1"/>
                </a:solidFill>
                <a:latin typeface="Century Gothic"/>
              </a:rPr>
              <a:t>wait </a:t>
            </a:r>
            <a:r>
              <a:rPr lang="en-US" sz="2000">
                <a:latin typeface="Century Gothic"/>
              </a:rPr>
              <a:t>for it to finish.</a:t>
            </a: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</a:rPr>
              <a:t>You can </a:t>
            </a:r>
            <a:r>
              <a:rPr lang="en-US" sz="2000" b="1">
                <a:solidFill>
                  <a:srgbClr val="FF0000"/>
                </a:solidFill>
                <a:latin typeface="Century Gothic"/>
              </a:rPr>
              <a:t>now </a:t>
            </a:r>
            <a:r>
              <a:rPr lang="en-US" sz="2000">
                <a:solidFill>
                  <a:schemeClr val="accent1"/>
                </a:solidFill>
                <a:latin typeface="Century Gothic"/>
              </a:rPr>
              <a:t>continue </a:t>
            </a:r>
            <a:r>
              <a:rPr lang="en-US" sz="2000">
                <a:latin typeface="Century Gothic"/>
              </a:rPr>
              <a:t>to work on your scene.</a:t>
            </a:r>
            <a:endParaRPr lang="en-US" sz="2000" dirty="0">
              <a:latin typeface="Century Gothic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949CC7-CA2F-4420-9A14-C5E29B40102B}"/>
              </a:ext>
            </a:extLst>
          </p:cNvPr>
          <p:cNvSpPr txBox="1">
            <a:spLocks/>
          </p:cNvSpPr>
          <p:nvPr/>
        </p:nvSpPr>
        <p:spPr>
          <a:xfrm>
            <a:off x="-3896" y="-1278"/>
            <a:ext cx="5980381" cy="142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entury Gothic"/>
              </a:rPr>
              <a:t>Using the tool</a:t>
            </a:r>
            <a:endParaRPr lang="en-US" dirty="0"/>
          </a:p>
        </p:txBody>
      </p:sp>
      <p:pic>
        <p:nvPicPr>
          <p:cNvPr id="2" name="Picture 4" descr="A picture containing electronics&#10;&#10;Description generated with high confidence">
            <a:extLst>
              <a:ext uri="{FF2B5EF4-FFF2-40B4-BE49-F238E27FC236}">
                <a16:creationId xmlns:a16="http://schemas.microsoft.com/office/drawing/2014/main" id="{D02ED76B-D033-4AE6-91EE-BC0C6C6BB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401" y="6045"/>
            <a:ext cx="5684252" cy="684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754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8949CC7-CA2F-4420-9A14-C5E29B40102B}"/>
              </a:ext>
            </a:extLst>
          </p:cNvPr>
          <p:cNvSpPr txBox="1">
            <a:spLocks/>
          </p:cNvSpPr>
          <p:nvPr/>
        </p:nvSpPr>
        <p:spPr>
          <a:xfrm>
            <a:off x="-3896" y="-1278"/>
            <a:ext cx="5352066" cy="142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latin typeface="Century Gothic"/>
              </a:rPr>
              <a:t>Finishing off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234CDFB-6237-402F-9337-EA69DE62ADCB}"/>
              </a:ext>
            </a:extLst>
          </p:cNvPr>
          <p:cNvSpPr>
            <a:spLocks noGrp="1"/>
          </p:cNvSpPr>
          <p:nvPr/>
        </p:nvSpPr>
        <p:spPr>
          <a:xfrm>
            <a:off x="401615" y="1414602"/>
            <a:ext cx="4534362" cy="505827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5000"/>
              </a:lnSpc>
            </a:pPr>
            <a:r>
              <a:rPr lang="en-US" sz="2000" dirty="0">
                <a:latin typeface="Century Gothic"/>
              </a:rPr>
              <a:t>Once the renders are </a:t>
            </a:r>
            <a:r>
              <a:rPr lang="en-US" sz="2000" dirty="0">
                <a:solidFill>
                  <a:schemeClr val="accent6"/>
                </a:solidFill>
                <a:latin typeface="Century Gothic"/>
              </a:rPr>
              <a:t>complete</a:t>
            </a:r>
            <a:r>
              <a:rPr lang="en-US" sz="2000" dirty="0">
                <a:latin typeface="Century Gothic"/>
              </a:rPr>
              <a:t>, the tool will prompt you to </a:t>
            </a:r>
            <a:r>
              <a:rPr lang="en-US" sz="2000" dirty="0">
                <a:solidFill>
                  <a:schemeClr val="accent1"/>
                </a:solidFill>
                <a:latin typeface="Century Gothic"/>
              </a:rPr>
              <a:t>open the project directory</a:t>
            </a:r>
            <a:r>
              <a:rPr lang="en-US" sz="2000" dirty="0">
                <a:latin typeface="Century Gothic"/>
              </a:rPr>
              <a:t> on the server.</a:t>
            </a: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 dirty="0">
                <a:latin typeface="Century Gothic"/>
              </a:rPr>
              <a:t>Type </a:t>
            </a:r>
            <a:r>
              <a:rPr lang="en-US" sz="2000" dirty="0">
                <a:solidFill>
                  <a:schemeClr val="accent1"/>
                </a:solidFill>
                <a:latin typeface="Century Gothic"/>
              </a:rPr>
              <a:t>y</a:t>
            </a:r>
            <a:r>
              <a:rPr lang="en-US" sz="2000" dirty="0">
                <a:latin typeface="Century Gothic"/>
              </a:rPr>
              <a:t> and </a:t>
            </a:r>
            <a:r>
              <a:rPr lang="en-US" sz="2000" dirty="0">
                <a:solidFill>
                  <a:schemeClr val="accent1"/>
                </a:solidFill>
                <a:latin typeface="Century Gothic"/>
              </a:rPr>
              <a:t>Enter</a:t>
            </a:r>
            <a:r>
              <a:rPr lang="en-US" sz="2000" dirty="0">
                <a:latin typeface="Century Gothic"/>
              </a:rPr>
              <a:t> so that the tool can </a:t>
            </a:r>
            <a:r>
              <a:rPr lang="en-US" sz="2000" dirty="0">
                <a:solidFill>
                  <a:schemeClr val="accent1"/>
                </a:solidFill>
                <a:latin typeface="Century Gothic"/>
              </a:rPr>
              <a:t>open your project directory on the server</a:t>
            </a:r>
            <a:r>
              <a:rPr lang="en-US" sz="2000" dirty="0">
                <a:latin typeface="Century Gothic"/>
              </a:rPr>
              <a:t>.</a:t>
            </a:r>
            <a:r>
              <a:rPr lang="en-US" sz="2000" dirty="0">
                <a:latin typeface="Century Gothic"/>
                <a:cs typeface="Calibri"/>
              </a:rPr>
              <a:t> Otherwise, type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n</a:t>
            </a:r>
            <a:r>
              <a:rPr lang="en-US" sz="2000" dirty="0">
                <a:latin typeface="Century Gothic"/>
                <a:cs typeface="Calibri"/>
              </a:rPr>
              <a:t> and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Enter</a:t>
            </a:r>
            <a:r>
              <a:rPr lang="en-US" sz="2000" dirty="0">
                <a:latin typeface="Century Gothic"/>
                <a:cs typeface="Calibri"/>
              </a:rPr>
              <a:t>.</a:t>
            </a: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 dirty="0">
                <a:latin typeface="Century Gothic"/>
              </a:rPr>
              <a:t>You can now close the terminal by pressing </a:t>
            </a:r>
            <a:r>
              <a:rPr lang="en-US" sz="2000" dirty="0">
                <a:solidFill>
                  <a:schemeClr val="accent1"/>
                </a:solidFill>
                <a:latin typeface="Century Gothic"/>
              </a:rPr>
              <a:t>Enter </a:t>
            </a:r>
            <a:r>
              <a:rPr lang="en-US" sz="2000" dirty="0">
                <a:latin typeface="Century Gothic"/>
              </a:rPr>
              <a:t>again or by using the </a:t>
            </a:r>
            <a:r>
              <a:rPr lang="en-US" sz="2000" dirty="0">
                <a:solidFill>
                  <a:schemeClr val="accent1"/>
                </a:solidFill>
                <a:latin typeface="Century Gothic"/>
              </a:rPr>
              <a:t>close button</a:t>
            </a:r>
            <a:r>
              <a:rPr lang="en-US" sz="2000" dirty="0">
                <a:latin typeface="Century Gothic"/>
              </a:rPr>
              <a:t>.</a:t>
            </a:r>
          </a:p>
        </p:txBody>
      </p:sp>
      <p:pic>
        <p:nvPicPr>
          <p:cNvPr id="6" name="Picture 6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4D9979EF-59DD-4068-8CC8-1CFC24122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9348" y="499612"/>
            <a:ext cx="6847305" cy="588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4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55D4D-5181-4731-92D4-DA4CC0447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123" y="951"/>
            <a:ext cx="12198924" cy="1409234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Century Gothic"/>
                <a:cs typeface="Calibri"/>
              </a:rPr>
              <a:t>Copy the example </a:t>
            </a:r>
            <a:r>
              <a:rPr lang="en-US">
                <a:latin typeface="Century Gothic"/>
                <a:cs typeface="Calibri"/>
              </a:rPr>
              <a:t>scene</a:t>
            </a:r>
            <a:endParaRPr lang="en-US">
              <a:latin typeface="Century Gothic"/>
              <a:cs typeface="Calibri Light"/>
            </a:endParaRPr>
          </a:p>
        </p:txBody>
      </p:sp>
      <p:pic>
        <p:nvPicPr>
          <p:cNvPr id="9" name="Picture 9" descr="A screen shot of a person&#10;&#10;Description generated with high confidence">
            <a:extLst>
              <a:ext uri="{FF2B5EF4-FFF2-40B4-BE49-F238E27FC236}">
                <a16:creationId xmlns:a16="http://schemas.microsoft.com/office/drawing/2014/main" id="{9DFCDAB5-B477-41D9-A5F0-E2898436C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2" y="2317708"/>
            <a:ext cx="7689516" cy="175468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A1C778-1303-45E0-97E0-18AA59A0A3C1}"/>
              </a:ext>
            </a:extLst>
          </p:cNvPr>
          <p:cNvSpPr txBox="1"/>
          <p:nvPr/>
        </p:nvSpPr>
        <p:spPr>
          <a:xfrm>
            <a:off x="868947" y="1235242"/>
            <a:ext cx="10133262" cy="87068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>
                <a:latin typeface="Century Gothic"/>
                <a:cs typeface="Arial"/>
              </a:rPr>
              <a:t>run the copy (cp) command with the recursive flag (-r)</a:t>
            </a:r>
            <a:endParaRPr lang="en-US">
              <a:latin typeface="Century Gothic"/>
              <a:cs typeface="Calibri"/>
            </a:endParaRPr>
          </a:p>
          <a:p>
            <a:pPr algn="ctr">
              <a:lnSpc>
                <a:spcPct val="150000"/>
              </a:lnSpc>
            </a:pPr>
            <a:r>
              <a:rPr lang="en-US">
                <a:solidFill>
                  <a:srgbClr val="FF0000"/>
                </a:solidFill>
                <a:latin typeface="Century Gothic"/>
                <a:cs typeface="Arial"/>
              </a:rPr>
              <a:t>cp –r /public/bin/ncca_renderfarm/Documentation/Examples/Maya/Arnold/ ~/Desktop</a:t>
            </a:r>
            <a:endParaRPr lang="en-US">
              <a:solidFill>
                <a:srgbClr val="FF0000"/>
              </a:solidFill>
              <a:latin typeface="Century Gothic"/>
              <a:cs typeface="Calibri"/>
            </a:endParaRPr>
          </a:p>
        </p:txBody>
      </p:sp>
      <p:pic>
        <p:nvPicPr>
          <p:cNvPr id="14" name="Picture 14" descr="A screen shot of a social media post&#10;&#10;Description generated with high confidence">
            <a:extLst>
              <a:ext uri="{FF2B5EF4-FFF2-40B4-BE49-F238E27FC236}">
                <a16:creationId xmlns:a16="http://schemas.microsoft.com/office/drawing/2014/main" id="{07DD5AA3-E2FA-456C-B3CE-BC9D9E58F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422" y="5471098"/>
            <a:ext cx="7702882" cy="1303279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C4E28ED6-2489-42B2-B040-DDC0E29F65E7}"/>
              </a:ext>
            </a:extLst>
          </p:cNvPr>
          <p:cNvSpPr txBox="1">
            <a:spLocks/>
          </p:cNvSpPr>
          <p:nvPr/>
        </p:nvSpPr>
        <p:spPr>
          <a:xfrm>
            <a:off x="39329" y="3883141"/>
            <a:ext cx="12158819" cy="14092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>
                <a:latin typeface="Century Gothic"/>
                <a:cs typeface="Calibri Light"/>
              </a:rPr>
              <a:t>Open Maya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B4F9B6-6BC2-4396-9BE5-DA6B6A344AE9}"/>
              </a:ext>
            </a:extLst>
          </p:cNvPr>
          <p:cNvSpPr txBox="1"/>
          <p:nvPr/>
        </p:nvSpPr>
        <p:spPr>
          <a:xfrm>
            <a:off x="1711157" y="5005136"/>
            <a:ext cx="9103894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FF0000"/>
                </a:solidFill>
                <a:latin typeface="Century Gothic"/>
                <a:cs typeface="Arial"/>
              </a:rPr>
              <a:t>goMaya &amp;</a:t>
            </a:r>
            <a:endParaRPr lang="en-US"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5233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55D4D-5181-4731-92D4-DA4CC0447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896" y="-1278"/>
            <a:ext cx="12196697" cy="1422604"/>
          </a:xfrm>
        </p:spPr>
        <p:txBody>
          <a:bodyPr>
            <a:normAutofit/>
          </a:bodyPr>
          <a:lstStyle/>
          <a:p>
            <a:pPr algn="ctr"/>
            <a:r>
              <a:rPr lang="en-US">
                <a:latin typeface="Century Gothic"/>
              </a:rPr>
              <a:t>Open the example </a:t>
            </a:r>
            <a:r>
              <a:rPr lang="en-US" dirty="0">
                <a:latin typeface="Century Gothic"/>
              </a:rPr>
              <a:t>scene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EECA-655B-4D3A-83EC-D66E5A1A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3680" y="1245825"/>
            <a:ext cx="5060186" cy="4032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sz="2000">
                <a:solidFill>
                  <a:srgbClr val="4472C4"/>
                </a:solidFill>
                <a:latin typeface="Century Gothic"/>
                <a:cs typeface="Calibri"/>
              </a:rPr>
              <a:t>File -&gt; Open -&gt; cloth_sim_arnold.ma</a:t>
            </a:r>
            <a:endParaRPr lang="en-US">
              <a:solidFill>
                <a:srgbClr val="4472C4"/>
              </a:solidFill>
              <a:cs typeface="Calibri"/>
            </a:endParaRPr>
          </a:p>
          <a:p>
            <a:pPr marL="457200" lvl="1" indent="0" algn="r">
              <a:buNone/>
            </a:pPr>
            <a:endParaRPr lang="en-US" sz="2000" dirty="0">
              <a:solidFill>
                <a:srgbClr val="4472C4"/>
              </a:solidFill>
              <a:latin typeface="Century Gothic"/>
              <a:cs typeface="Calibri"/>
            </a:endParaRPr>
          </a:p>
        </p:txBody>
      </p:sp>
      <p:pic>
        <p:nvPicPr>
          <p:cNvPr id="4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1AAFFE2F-084E-4042-A832-6245D18C1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949" y="1766102"/>
            <a:ext cx="9443836" cy="508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16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EECA-655B-4D3A-83EC-D66E5A1A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352" y="1748812"/>
            <a:ext cx="4213519" cy="4021595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lnSpc>
                <a:spcPct val="135000"/>
              </a:lnSpc>
              <a:buNone/>
            </a:pP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File -&gt; Set Project...</a:t>
            </a:r>
            <a:endParaRPr lang="en-US" sz="2000" dirty="0">
              <a:solidFill>
                <a:schemeClr val="accent1"/>
              </a:solidFill>
              <a:latin typeface="Century Gothic"/>
            </a:endParaRPr>
          </a:p>
          <a:p>
            <a:pPr marL="342900" indent="-342900">
              <a:lnSpc>
                <a:spcPct val="135000"/>
              </a:lnSpc>
            </a:pPr>
            <a:endParaRPr lang="en-US" sz="2000" dirty="0">
              <a:latin typeface="Century Gothic"/>
              <a:cs typeface="Calibri"/>
            </a:endParaRPr>
          </a:p>
          <a:p>
            <a:pPr marL="0" indent="0">
              <a:lnSpc>
                <a:spcPct val="135000"/>
              </a:lnSpc>
              <a:buNone/>
            </a:pPr>
            <a:r>
              <a:rPr lang="en-US" sz="2000" dirty="0">
                <a:latin typeface="Century Gothic"/>
                <a:cs typeface="Calibri"/>
              </a:rPr>
              <a:t>Select the directory which is parent to all the project data files and folders.</a:t>
            </a:r>
            <a:endParaRPr lang="en-US" sz="3000" dirty="0">
              <a:cs typeface="Calibri"/>
            </a:endParaRPr>
          </a:p>
          <a:p>
            <a:pPr marL="0" indent="0">
              <a:lnSpc>
                <a:spcPct val="135000"/>
              </a:lnSpc>
              <a:buNone/>
            </a:pPr>
            <a:endParaRPr lang="en-US" sz="2000" dirty="0">
              <a:latin typeface="Century Gothic"/>
              <a:cs typeface="Calibri"/>
            </a:endParaRPr>
          </a:p>
          <a:p>
            <a:pPr marL="0" indent="0">
              <a:lnSpc>
                <a:spcPct val="135000"/>
              </a:lnSpc>
              <a:buNone/>
            </a:pPr>
            <a:r>
              <a:rPr lang="en-US" sz="2000" b="1" dirty="0">
                <a:solidFill>
                  <a:srgbClr val="FF0000"/>
                </a:solidFill>
                <a:latin typeface="Century Gothic"/>
                <a:cs typeface="Calibri"/>
              </a:rPr>
              <a:t>Make sure you do not select another directory inside the parent directory</a:t>
            </a:r>
            <a:endParaRPr lang="en-US" sz="3000" b="1" dirty="0">
              <a:solidFill>
                <a:srgbClr val="FF0000"/>
              </a:solidFill>
              <a:cs typeface="Calibri"/>
            </a:endParaRPr>
          </a:p>
          <a:p>
            <a:pPr marL="0" indent="0">
              <a:lnSpc>
                <a:spcPct val="135000"/>
              </a:lnSpc>
              <a:buNone/>
            </a:pPr>
            <a:endParaRPr lang="en-US" sz="2000" dirty="0">
              <a:latin typeface="Century Gothic"/>
              <a:cs typeface="Calibri"/>
            </a:endParaRPr>
          </a:p>
          <a:p>
            <a:pPr marL="0" indent="0">
              <a:lnSpc>
                <a:spcPct val="135000"/>
              </a:lnSpc>
              <a:buNone/>
            </a:pPr>
            <a:r>
              <a:rPr lang="en-US" sz="2000" dirty="0">
                <a:latin typeface="Century Gothic"/>
                <a:cs typeface="Calibri"/>
              </a:rPr>
              <a:t>Click </a:t>
            </a:r>
            <a:r>
              <a:rPr lang="en-US" sz="2000">
                <a:solidFill>
                  <a:schemeClr val="accent1"/>
                </a:solidFill>
                <a:latin typeface="Century Gothic"/>
                <a:cs typeface="Calibri"/>
              </a:rPr>
              <a:t>Set</a:t>
            </a:r>
          </a:p>
        </p:txBody>
      </p:sp>
      <p:pic>
        <p:nvPicPr>
          <p:cNvPr id="5" name="Picture 5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id="{4BBF4D82-0886-4A58-83B6-446B6EC56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689" y="1641164"/>
            <a:ext cx="7560286" cy="4031617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8949CC7-CA2F-4420-9A14-C5E29B40102B}"/>
              </a:ext>
            </a:extLst>
          </p:cNvPr>
          <p:cNvSpPr txBox="1">
            <a:spLocks/>
          </p:cNvSpPr>
          <p:nvPr/>
        </p:nvSpPr>
        <p:spPr>
          <a:xfrm>
            <a:off x="-3896" y="-1278"/>
            <a:ext cx="12196697" cy="142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latin typeface="Century Gothic"/>
              </a:rPr>
              <a:t>Set project directory</a:t>
            </a:r>
          </a:p>
        </p:txBody>
      </p:sp>
    </p:spTree>
    <p:extLst>
      <p:ext uri="{BB962C8B-B14F-4D97-AF65-F5344CB8AC3E}">
        <p14:creationId xmlns:p14="http://schemas.microsoft.com/office/powerpoint/2010/main" val="4256241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EECA-655B-4D3A-83EC-D66E5A1A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878" y="1588393"/>
            <a:ext cx="4668045" cy="4670591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lnSpc>
                <a:spcPct val="135000"/>
              </a:lnSpc>
              <a:buNone/>
            </a:pPr>
            <a:r>
              <a:rPr lang="en-US" sz="2000" dirty="0">
                <a:latin typeface="Century Gothic"/>
                <a:cs typeface="Calibri"/>
              </a:rPr>
              <a:t>Select the</a:t>
            </a:r>
            <a:r>
              <a:rPr lang="en-US" sz="2000" dirty="0">
                <a:solidFill>
                  <a:schemeClr val="accent1"/>
                </a:solidFill>
                <a:latin typeface="Century Gothic"/>
              </a:rPr>
              <a:t> pPlane1 </a:t>
            </a:r>
            <a:r>
              <a:rPr lang="en-US" sz="2000" dirty="0">
                <a:latin typeface="Century Gothic"/>
              </a:rPr>
              <a:t>mesh</a:t>
            </a:r>
            <a:endParaRPr lang="en-US" dirty="0"/>
          </a:p>
          <a:p>
            <a:pPr marL="0" indent="0">
              <a:lnSpc>
                <a:spcPct val="135000"/>
              </a:lnSpc>
              <a:buNone/>
            </a:pPr>
            <a:endParaRPr lang="en-US" sz="2000" dirty="0">
              <a:latin typeface="Century Gothic"/>
              <a:cs typeface="Calibri"/>
            </a:endParaRPr>
          </a:p>
          <a:p>
            <a:pPr marL="0" indent="0">
              <a:lnSpc>
                <a:spcPct val="135000"/>
              </a:lnSpc>
              <a:buNone/>
            </a:pPr>
            <a:r>
              <a:rPr lang="en-US" sz="2000" dirty="0">
                <a:latin typeface="Century Gothic"/>
                <a:cs typeface="Calibri"/>
              </a:rPr>
              <a:t>Go to the 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Attribute Editor -&gt; aiStandard2</a:t>
            </a:r>
          </a:p>
          <a:p>
            <a:pPr marL="0" indent="0">
              <a:lnSpc>
                <a:spcPct val="135000"/>
              </a:lnSpc>
              <a:buNone/>
            </a:pPr>
            <a:endParaRPr lang="en-US" sz="2000" dirty="0">
              <a:solidFill>
                <a:schemeClr val="accent1"/>
              </a:solidFill>
              <a:latin typeface="Century Gothic"/>
            </a:endParaRPr>
          </a:p>
          <a:p>
            <a:pPr marL="0" indent="0">
              <a:lnSpc>
                <a:spcPct val="135000"/>
              </a:lnSpc>
              <a:buNone/>
            </a:pPr>
            <a:r>
              <a:rPr lang="en-US" sz="2000" dirty="0">
                <a:latin typeface="Century Gothic"/>
              </a:rPr>
              <a:t>Click on the </a:t>
            </a:r>
            <a:r>
              <a:rPr lang="en-US" sz="2000" dirty="0">
                <a:solidFill>
                  <a:schemeClr val="accent1"/>
                </a:solidFill>
                <a:latin typeface="Century Gothic"/>
              </a:rPr>
              <a:t>Diffuse </a:t>
            </a:r>
            <a:r>
              <a:rPr lang="en-US" sz="2000" dirty="0" err="1">
                <a:solidFill>
                  <a:schemeClr val="accent1"/>
                </a:solidFill>
                <a:latin typeface="Century Gothic"/>
              </a:rPr>
              <a:t>colour</a:t>
            </a:r>
            <a:r>
              <a:rPr lang="en-US" sz="2000" dirty="0">
                <a:solidFill>
                  <a:schemeClr val="accent1"/>
                </a:solidFill>
                <a:latin typeface="Century Gothic"/>
              </a:rPr>
              <a:t> </a:t>
            </a:r>
            <a:r>
              <a:rPr lang="en-US" sz="2000" dirty="0">
                <a:latin typeface="Century Gothic"/>
              </a:rPr>
              <a:t>option box</a:t>
            </a:r>
            <a:endParaRPr lang="en-US" sz="3000" dirty="0">
              <a:cs typeface="Calibri"/>
            </a:endParaRPr>
          </a:p>
          <a:p>
            <a:pPr marL="0" indent="0">
              <a:lnSpc>
                <a:spcPct val="135000"/>
              </a:lnSpc>
              <a:buNone/>
            </a:pPr>
            <a:endParaRPr lang="en-US" sz="2000" dirty="0">
              <a:latin typeface="Century Gothic"/>
              <a:cs typeface="Calibri"/>
            </a:endParaRPr>
          </a:p>
          <a:p>
            <a:pPr marL="0" indent="0">
              <a:lnSpc>
                <a:spcPct val="135000"/>
              </a:lnSpc>
              <a:buNone/>
            </a:pPr>
            <a:r>
              <a:rPr lang="en-US" sz="2000" dirty="0">
                <a:latin typeface="Century Gothic"/>
                <a:cs typeface="Calibri"/>
              </a:rPr>
              <a:t>Under the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Image Name</a:t>
            </a:r>
            <a:r>
              <a:rPr lang="en-US" sz="2000" dirty="0">
                <a:latin typeface="Century Gothic"/>
                <a:cs typeface="Calibri"/>
              </a:rPr>
              <a:t> text box, click on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Reload</a:t>
            </a:r>
            <a:r>
              <a:rPr lang="en-US" sz="2000" dirty="0">
                <a:latin typeface="Century Gothic"/>
                <a:cs typeface="Calibri"/>
              </a:rPr>
              <a:t>.</a:t>
            </a:r>
          </a:p>
          <a:p>
            <a:pPr marL="0" indent="0">
              <a:lnSpc>
                <a:spcPct val="135000"/>
              </a:lnSpc>
              <a:buNone/>
            </a:pPr>
            <a:endParaRPr lang="en-US" sz="2000" dirty="0">
              <a:latin typeface="Century Gothic"/>
              <a:cs typeface="Calibri"/>
            </a:endParaRPr>
          </a:p>
          <a:p>
            <a:pPr marL="0" indent="0">
              <a:lnSpc>
                <a:spcPct val="135000"/>
              </a:lnSpc>
              <a:buNone/>
            </a:pPr>
            <a:r>
              <a:rPr lang="en-US" sz="2000" dirty="0">
                <a:latin typeface="Century Gothic"/>
                <a:cs typeface="Calibri"/>
              </a:rPr>
              <a:t>After hitting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Reload</a:t>
            </a:r>
            <a:r>
              <a:rPr lang="en-US" sz="2000" dirty="0">
                <a:latin typeface="Century Gothic"/>
                <a:cs typeface="Calibri"/>
              </a:rPr>
              <a:t>, that long path should now say:</a:t>
            </a:r>
            <a:endParaRPr lang="en-US" sz="3000" dirty="0">
              <a:cs typeface="Calibri"/>
            </a:endParaRPr>
          </a:p>
          <a:p>
            <a:pPr algn="ctr">
              <a:lnSpc>
                <a:spcPct val="135000"/>
              </a:lnSpc>
              <a:buNone/>
            </a:pPr>
            <a:r>
              <a:rPr lang="en-US" sz="2000" dirty="0" err="1">
                <a:solidFill>
                  <a:srgbClr val="FF0000"/>
                </a:solidFill>
                <a:latin typeface="Century Gothic"/>
                <a:cs typeface="Calibri"/>
              </a:rPr>
              <a:t>sourceimages</a:t>
            </a:r>
            <a:r>
              <a:rPr lang="en-US" sz="2000" dirty="0">
                <a:solidFill>
                  <a:srgbClr val="FF0000"/>
                </a:solidFill>
                <a:latin typeface="Century Gothic"/>
                <a:cs typeface="Calibri"/>
              </a:rPr>
              <a:t>/guitar.jpg</a:t>
            </a:r>
            <a:endParaRPr lang="en-US" dirty="0">
              <a:cs typeface="Calibri"/>
            </a:endParaRPr>
          </a:p>
          <a:p>
            <a:pPr algn="ctr">
              <a:lnSpc>
                <a:spcPct val="135000"/>
              </a:lnSpc>
              <a:buNone/>
            </a:pPr>
            <a:endParaRPr lang="en-US" sz="2000" dirty="0">
              <a:solidFill>
                <a:srgbClr val="FF0000"/>
              </a:solidFill>
              <a:latin typeface="Century Gothic"/>
            </a:endParaRPr>
          </a:p>
          <a:p>
            <a:pPr marL="0" indent="0">
              <a:lnSpc>
                <a:spcPct val="135000"/>
              </a:lnSpc>
              <a:buNone/>
            </a:pPr>
            <a:r>
              <a:rPr lang="en-US" sz="2000" dirty="0">
                <a:latin typeface="Century Gothic"/>
                <a:cs typeface="Calibri"/>
              </a:rPr>
              <a:t>Do the same for the rest of the objects if they have any textures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949CC7-CA2F-4420-9A14-C5E29B40102B}"/>
              </a:ext>
            </a:extLst>
          </p:cNvPr>
          <p:cNvSpPr txBox="1">
            <a:spLocks/>
          </p:cNvSpPr>
          <p:nvPr/>
        </p:nvSpPr>
        <p:spPr>
          <a:xfrm>
            <a:off x="-3896" y="-1278"/>
            <a:ext cx="12196697" cy="142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latin typeface="Century Gothic"/>
              </a:rPr>
              <a:t>Update the textures</a:t>
            </a:r>
          </a:p>
        </p:txBody>
      </p:sp>
      <p:pic>
        <p:nvPicPr>
          <p:cNvPr id="2" name="Picture 3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90959B9C-06E4-4D0F-862A-905292243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1484" y="1189751"/>
            <a:ext cx="6465169" cy="3427690"/>
          </a:xfrm>
          <a:prstGeom prst="rect">
            <a:avLst/>
          </a:prstGeom>
        </p:spPr>
      </p:pic>
      <p:pic>
        <p:nvPicPr>
          <p:cNvPr id="8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AF91068-4FFD-4B65-8969-8480AE2AE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7032" y="4169977"/>
            <a:ext cx="6459621" cy="268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950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EECA-655B-4D3A-83EC-D66E5A1A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52" y="1615129"/>
            <a:ext cx="6339097" cy="51652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25000"/>
              </a:lnSpc>
              <a:buNone/>
            </a:pPr>
            <a:r>
              <a:rPr lang="en-US" sz="2000" dirty="0">
                <a:latin typeface="Century Gothic"/>
                <a:cs typeface="Calibri"/>
              </a:rPr>
              <a:t>Check that your render settings are correct:</a:t>
            </a:r>
          </a:p>
          <a:p>
            <a:pPr marL="342900" indent="-342900">
              <a:lnSpc>
                <a:spcPct val="200000"/>
              </a:lnSpc>
            </a:pPr>
            <a:r>
              <a:rPr lang="en-US" sz="2000" dirty="0">
                <a:latin typeface="Century Gothic"/>
                <a:cs typeface="Calibri"/>
              </a:rPr>
              <a:t>Select the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Arnold </a:t>
            </a:r>
            <a:r>
              <a:rPr lang="en-US" sz="2000" dirty="0">
                <a:latin typeface="Century Gothic"/>
                <a:cs typeface="Calibri"/>
              </a:rPr>
              <a:t>renderer</a:t>
            </a:r>
          </a:p>
          <a:p>
            <a:pPr marL="342900" indent="-342900">
              <a:lnSpc>
                <a:spcPct val="135000"/>
              </a:lnSpc>
            </a:pPr>
            <a:r>
              <a:rPr lang="en-US" sz="2000" dirty="0">
                <a:latin typeface="Century Gothic"/>
                <a:cs typeface="Calibri"/>
              </a:rPr>
              <a:t>Make sure you have a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name </a:t>
            </a:r>
            <a:r>
              <a:rPr lang="en-US" sz="2000" dirty="0">
                <a:latin typeface="Century Gothic"/>
                <a:cs typeface="Calibri"/>
              </a:rPr>
              <a:t>for the output renders</a:t>
            </a:r>
          </a:p>
          <a:p>
            <a:pPr marL="342900" indent="-342900">
              <a:lnSpc>
                <a:spcPct val="200000"/>
              </a:lnSpc>
            </a:pPr>
            <a:r>
              <a:rPr lang="en-US" sz="2000" dirty="0">
                <a:latin typeface="Century Gothic"/>
                <a:cs typeface="Calibri"/>
              </a:rPr>
              <a:t>Check the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format </a:t>
            </a:r>
            <a:r>
              <a:rPr lang="en-US" sz="2000" dirty="0">
                <a:latin typeface="Century Gothic"/>
                <a:cs typeface="Calibri"/>
              </a:rPr>
              <a:t>and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frame padding</a:t>
            </a:r>
          </a:p>
          <a:p>
            <a:pPr marL="342900" indent="-342900">
              <a:lnSpc>
                <a:spcPct val="200000"/>
              </a:lnSpc>
            </a:pPr>
            <a:r>
              <a:rPr lang="en-US" sz="2000" dirty="0">
                <a:latin typeface="Century Gothic"/>
                <a:cs typeface="Calibri"/>
              </a:rPr>
              <a:t>Make sure your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animation frames</a:t>
            </a:r>
            <a:r>
              <a:rPr lang="en-US" sz="2000" dirty="0">
                <a:latin typeface="Century Gothic"/>
                <a:cs typeface="Calibri"/>
              </a:rPr>
              <a:t> are correct</a:t>
            </a:r>
          </a:p>
          <a:p>
            <a:pPr marL="342900" indent="-342900">
              <a:lnSpc>
                <a:spcPct val="200000"/>
              </a:lnSpc>
            </a:pPr>
            <a:r>
              <a:rPr lang="en-US" sz="2000" dirty="0">
                <a:latin typeface="Century Gothic"/>
                <a:cs typeface="Calibri"/>
              </a:rPr>
              <a:t>Select the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camera </a:t>
            </a:r>
            <a:r>
              <a:rPr lang="en-US" sz="2000" dirty="0">
                <a:latin typeface="Century Gothic"/>
                <a:cs typeface="Calibri"/>
              </a:rPr>
              <a:t>to render from</a:t>
            </a:r>
          </a:p>
          <a:p>
            <a:pPr marL="342900" indent="-342900">
              <a:lnSpc>
                <a:spcPct val="200000"/>
              </a:lnSpc>
            </a:pPr>
            <a:r>
              <a:rPr lang="en-US" sz="2000" dirty="0">
                <a:latin typeface="Century Gothic"/>
                <a:cs typeface="Calibri"/>
              </a:rPr>
              <a:t>Set the correct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resolution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949CC7-CA2F-4420-9A14-C5E29B40102B}"/>
              </a:ext>
            </a:extLst>
          </p:cNvPr>
          <p:cNvSpPr txBox="1">
            <a:spLocks/>
          </p:cNvSpPr>
          <p:nvPr/>
        </p:nvSpPr>
        <p:spPr>
          <a:xfrm>
            <a:off x="-3896" y="-1278"/>
            <a:ext cx="7089961" cy="142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latin typeface="Century Gothic"/>
              </a:rPr>
              <a:t>Check the render settings</a:t>
            </a:r>
            <a:endParaRPr lang="en-US" dirty="0">
              <a:latin typeface="Century Gothic"/>
            </a:endParaRPr>
          </a:p>
        </p:txBody>
      </p:sp>
      <p:pic>
        <p:nvPicPr>
          <p:cNvPr id="4" name="Picture 4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BB4730C7-D616-46A0-954C-AE599ED83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401" y="3151"/>
            <a:ext cx="4922251" cy="685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1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EECA-655B-4D3A-83EC-D66E5A1A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088" y="1962708"/>
            <a:ext cx="4039731" cy="322680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342900" indent="-342900">
              <a:lnSpc>
                <a:spcPct val="135000"/>
              </a:lnSpc>
            </a:pPr>
            <a:r>
              <a:rPr lang="en-US" sz="2000" dirty="0">
                <a:latin typeface="Century Gothic"/>
                <a:cs typeface="Calibri"/>
              </a:rPr>
              <a:t>Press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Ctrl + S</a:t>
            </a:r>
            <a:r>
              <a:rPr lang="en-US" sz="2000" dirty="0">
                <a:latin typeface="Century Gothic"/>
                <a:cs typeface="Calibri"/>
              </a:rPr>
              <a:t> to save the scene</a:t>
            </a:r>
            <a:endParaRPr lang="en-US" dirty="0"/>
          </a:p>
          <a:p>
            <a:pPr marL="342900" indent="-342900"/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 dirty="0">
                <a:latin typeface="Century Gothic"/>
                <a:cs typeface="Calibri"/>
              </a:rPr>
              <a:t>Open the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Script Editor</a:t>
            </a:r>
            <a:r>
              <a:rPr lang="en-US" sz="2000" dirty="0">
                <a:latin typeface="Century Gothic"/>
                <a:cs typeface="Calibri"/>
              </a:rPr>
              <a:t> for debugging information</a:t>
            </a:r>
            <a:endParaRPr lang="en-US" dirty="0">
              <a:cs typeface="Calibri"/>
            </a:endParaRPr>
          </a:p>
          <a:p>
            <a:pPr marL="342900" indent="-342900"/>
            <a:endParaRPr lang="en-US" sz="2000" dirty="0">
              <a:latin typeface="Century Gothic"/>
              <a:cs typeface="Calibri"/>
            </a:endParaRPr>
          </a:p>
          <a:p>
            <a:pPr marL="342900" indent="-342900"/>
            <a:r>
              <a:rPr lang="en-US" sz="2000" dirty="0">
                <a:latin typeface="Century Gothic"/>
                <a:cs typeface="Calibri"/>
              </a:rPr>
              <a:t>Go to the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rendering shelf</a:t>
            </a:r>
          </a:p>
          <a:p>
            <a:pPr marL="342900" indent="-342900"/>
            <a:endParaRPr lang="en-US" sz="2000" dirty="0">
              <a:latin typeface="Century Gothic"/>
              <a:cs typeface="Calibri"/>
            </a:endParaRPr>
          </a:p>
          <a:p>
            <a:pPr marL="342900" indent="-342900"/>
            <a:r>
              <a:rPr lang="en-US" sz="2000" dirty="0">
                <a:latin typeface="Century Gothic"/>
                <a:cs typeface="Calibri"/>
              </a:rPr>
              <a:t>Hit the cow!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949CC7-CA2F-4420-9A14-C5E29B40102B}"/>
              </a:ext>
            </a:extLst>
          </p:cNvPr>
          <p:cNvSpPr txBox="1">
            <a:spLocks/>
          </p:cNvSpPr>
          <p:nvPr/>
        </p:nvSpPr>
        <p:spPr>
          <a:xfrm>
            <a:off x="-3896" y="-1278"/>
            <a:ext cx="12196697" cy="142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latin typeface="Century Gothic"/>
              </a:rPr>
              <a:t>Let's render</a:t>
            </a:r>
            <a:endParaRPr lang="en-US" dirty="0">
              <a:latin typeface="Century Gothic"/>
            </a:endParaRPr>
          </a:p>
        </p:txBody>
      </p:sp>
      <p:pic>
        <p:nvPicPr>
          <p:cNvPr id="2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801109CB-F430-4281-8A06-64EDB175F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191" y="1576631"/>
            <a:ext cx="7542461" cy="399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374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EECA-655B-4D3A-83EC-D66E5A1A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246" y="2189972"/>
            <a:ext cx="4440783" cy="32401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125000"/>
              </a:lnSpc>
            </a:pPr>
            <a:r>
              <a:rPr lang="en-US" sz="2000" dirty="0">
                <a:latin typeface="Century Gothic"/>
                <a:cs typeface="Calibri"/>
              </a:rPr>
              <a:t>Check your local disk space (quota), or 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skip </a:t>
            </a:r>
            <a:r>
              <a:rPr lang="en-US" sz="2000" dirty="0">
                <a:latin typeface="Century Gothic"/>
                <a:cs typeface="Calibri"/>
              </a:rPr>
              <a:t>if not needed.</a:t>
            </a:r>
            <a:endParaRPr lang="en-US" dirty="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 dirty="0">
                <a:latin typeface="Century Gothic"/>
                <a:cs typeface="Calibri"/>
              </a:rPr>
              <a:t>Check the </a:t>
            </a:r>
            <a:r>
              <a:rPr lang="en-US" sz="2000" dirty="0">
                <a:solidFill>
                  <a:schemeClr val="accent1"/>
                </a:solidFill>
                <a:latin typeface="Century Gothic"/>
                <a:cs typeface="Calibri"/>
              </a:rPr>
              <a:t>script editor</a:t>
            </a:r>
            <a:r>
              <a:rPr lang="en-US" sz="2000" dirty="0">
                <a:latin typeface="Century Gothic"/>
                <a:cs typeface="Calibri"/>
              </a:rPr>
              <a:t> for any warnings about the version of the tool you are using.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949CC7-CA2F-4420-9A14-C5E29B40102B}"/>
              </a:ext>
            </a:extLst>
          </p:cNvPr>
          <p:cNvSpPr txBox="1">
            <a:spLocks/>
          </p:cNvSpPr>
          <p:nvPr/>
        </p:nvSpPr>
        <p:spPr>
          <a:xfrm>
            <a:off x="-3896" y="-1278"/>
            <a:ext cx="12196697" cy="142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entury Gothic"/>
              </a:rPr>
              <a:t>Using the tool</a:t>
            </a:r>
            <a:endParaRPr lang="en-US" dirty="0"/>
          </a:p>
        </p:txBody>
      </p:sp>
      <p:pic>
        <p:nvPicPr>
          <p:cNvPr id="4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A6AB2BA7-BB55-4A98-94DD-685AD0143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875" y="1548845"/>
            <a:ext cx="7408777" cy="39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836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FEECA-655B-4D3A-83EC-D66E5A1A30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878" y="1414602"/>
            <a:ext cx="4226890" cy="5151854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  <a:cs typeface="Calibri"/>
              </a:rPr>
              <a:t>A new </a:t>
            </a:r>
            <a:r>
              <a:rPr lang="en-US" sz="2000">
                <a:solidFill>
                  <a:schemeClr val="accent1"/>
                </a:solidFill>
                <a:latin typeface="Century Gothic"/>
                <a:cs typeface="Calibri"/>
              </a:rPr>
              <a:t>terminal </a:t>
            </a:r>
            <a:r>
              <a:rPr lang="en-US" sz="2000">
                <a:latin typeface="Century Gothic"/>
                <a:cs typeface="Calibri"/>
              </a:rPr>
              <a:t>will appear which links to the renderfarm.</a:t>
            </a:r>
            <a:endParaRPr lang="en-US" sz="2000" dirty="0">
              <a:latin typeface="Century Gothic"/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  <a:cs typeface="Calibri"/>
              </a:rPr>
              <a:t>Check the data passed on to the renderfarm by reading the </a:t>
            </a:r>
            <a:r>
              <a:rPr lang="en-US" sz="2000">
                <a:solidFill>
                  <a:schemeClr val="accent1"/>
                </a:solidFill>
                <a:latin typeface="Century Gothic"/>
                <a:cs typeface="Calibri"/>
              </a:rPr>
              <a:t>script editor</a:t>
            </a:r>
            <a:r>
              <a:rPr lang="en-US" sz="2000">
                <a:latin typeface="Century Gothic"/>
                <a:cs typeface="Calibri"/>
              </a:rPr>
              <a:t> and the </a:t>
            </a:r>
            <a:r>
              <a:rPr lang="en-US" sz="2000">
                <a:solidFill>
                  <a:schemeClr val="accent1"/>
                </a:solidFill>
                <a:latin typeface="Century Gothic"/>
                <a:cs typeface="Calibri"/>
              </a:rPr>
              <a:t>terminal</a:t>
            </a:r>
            <a:r>
              <a:rPr lang="en-US" sz="2000">
                <a:latin typeface="Century Gothic"/>
                <a:cs typeface="Calibri"/>
              </a:rPr>
              <a:t>. If not correct, just close the terminal to cancel the process.</a:t>
            </a: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 b="1">
                <a:solidFill>
                  <a:srgbClr val="FF0000"/>
                </a:solidFill>
                <a:latin typeface="Century Gothic"/>
                <a:cs typeface="Calibri"/>
              </a:rPr>
              <a:t>DO NOT USE MAYA OR CONTINUE TO WORK ON YOUR SCENE WHILE YOU SUBMIT A JOB TO THE RENDERFARM.</a:t>
            </a:r>
          </a:p>
          <a:p>
            <a:pPr marL="342900" indent="-342900">
              <a:lnSpc>
                <a:spcPct val="125000"/>
              </a:lnSpc>
            </a:pPr>
            <a:endParaRPr lang="en-US" sz="2000" dirty="0">
              <a:latin typeface="Century Gothic"/>
              <a:cs typeface="Calibri"/>
            </a:endParaRPr>
          </a:p>
          <a:p>
            <a:pPr marL="342900" indent="-342900">
              <a:lnSpc>
                <a:spcPct val="125000"/>
              </a:lnSpc>
            </a:pPr>
            <a:r>
              <a:rPr lang="en-US" sz="2000">
                <a:latin typeface="Century Gothic"/>
                <a:cs typeface="Calibri"/>
              </a:rPr>
              <a:t>Enter your </a:t>
            </a:r>
            <a:r>
              <a:rPr lang="en-US" sz="2000">
                <a:solidFill>
                  <a:schemeClr val="accent1"/>
                </a:solidFill>
                <a:latin typeface="Century Gothic"/>
                <a:cs typeface="Calibri"/>
              </a:rPr>
              <a:t>password </a:t>
            </a:r>
            <a:r>
              <a:rPr lang="en-US" sz="2000">
                <a:latin typeface="Century Gothic"/>
                <a:cs typeface="Calibri"/>
              </a:rPr>
              <a:t>to continue.</a:t>
            </a:r>
            <a:endParaRPr lang="en-US" sz="2000" dirty="0">
              <a:latin typeface="Century Gothic"/>
              <a:cs typeface="Calibr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8949CC7-CA2F-4420-9A14-C5E29B40102B}"/>
              </a:ext>
            </a:extLst>
          </p:cNvPr>
          <p:cNvSpPr txBox="1">
            <a:spLocks/>
          </p:cNvSpPr>
          <p:nvPr/>
        </p:nvSpPr>
        <p:spPr>
          <a:xfrm>
            <a:off x="-3896" y="-1278"/>
            <a:ext cx="12196697" cy="142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Century Gothic"/>
              </a:rPr>
              <a:t>Using the tool</a:t>
            </a:r>
            <a:endParaRPr lang="en-US" dirty="0"/>
          </a:p>
        </p:txBody>
      </p:sp>
      <p:pic>
        <p:nvPicPr>
          <p:cNvPr id="2" name="Picture 4" descr="A close up of electronics&#10;&#10;Description generated with high confidence">
            <a:extLst>
              <a:ext uri="{FF2B5EF4-FFF2-40B4-BE49-F238E27FC236}">
                <a16:creationId xmlns:a16="http://schemas.microsoft.com/office/drawing/2014/main" id="{A8E34427-CEB9-48EE-8D7C-8973EFA00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4506" y="1776442"/>
            <a:ext cx="7422147" cy="393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762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442</Words>
  <Application>Microsoft Office PowerPoint</Application>
  <PresentationFormat>Widescreen</PresentationFormat>
  <Paragraphs>90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Office Theme</vt:lpstr>
      <vt:lpstr>PowerPoint Presentation</vt:lpstr>
      <vt:lpstr>Copy the example scene</vt:lpstr>
      <vt:lpstr>Open the example scene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Constantinos Glynos</cp:lastModifiedBy>
  <cp:revision>1505</cp:revision>
  <dcterms:created xsi:type="dcterms:W3CDTF">2015-09-18T22:12:45Z</dcterms:created>
  <dcterms:modified xsi:type="dcterms:W3CDTF">2020-01-08T14:26:22Z</dcterms:modified>
</cp:coreProperties>
</file>

<file path=docProps/thumbnail.jpeg>
</file>